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63" r:id="rId7"/>
    <p:sldId id="258" r:id="rId8"/>
    <p:sldId id="280" r:id="rId9"/>
    <p:sldId id="266" r:id="rId10"/>
    <p:sldId id="268" r:id="rId11"/>
    <p:sldId id="267" r:id="rId12"/>
    <p:sldId id="273" r:id="rId13"/>
    <p:sldId id="274" r:id="rId14"/>
    <p:sldId id="281" r:id="rId15"/>
    <p:sldId id="276" r:id="rId16"/>
    <p:sldId id="277" r:id="rId17"/>
    <p:sldId id="282" r:id="rId18"/>
    <p:sldId id="278" r:id="rId19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5300"/>
    <a:srgbClr val="64AC15"/>
    <a:srgbClr val="DA9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95" autoAdjust="0"/>
  </p:normalViewPr>
  <p:slideViewPr>
    <p:cSldViewPr snapToGrid="0" snapToObjects="1">
      <p:cViewPr varScale="1">
        <p:scale>
          <a:sx n="99" d="100"/>
          <a:sy n="99" d="100"/>
        </p:scale>
        <p:origin x="194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DD988-DCB2-CD4D-9F6E-677AE1E81BE6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1FE6B-4539-0C41-B9B2-76C8DBFEF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419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B8FD9-5682-D541-AA87-D77B587D8BB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10C8A-57C7-6342-A573-F03195B40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18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10C8A-57C7-6342-A573-F03195B40B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2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6ED811-59F6-5E3F-6781-A92105A58D8E}"/>
              </a:ext>
            </a:extLst>
          </p:cNvPr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BD6D65D-318A-3F94-26A5-F381DF374818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44E60E-42F3-E1F0-15E4-720B48EF65CF}"/>
                </a:ext>
              </a:extLst>
            </p:cNvPr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113809-9240-53F1-9C10-D36FCE3BCC85}"/>
                </a:ext>
              </a:extLst>
            </p:cNvPr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9408E4-7AA0-76A9-6115-8B6429914F8C}"/>
                </a:ext>
              </a:extLst>
            </p:cNvPr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7B13DAC-009D-60C3-7104-DABBDF924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  <a:sym typeface="Wingdings" charset="0"/>
              </a:rPr>
              <a:t>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454C5B-C7FA-68DE-8B74-998106087A0F}"/>
              </a:ext>
            </a:extLst>
          </p:cNvPr>
          <p:cNvSpPr/>
          <p:nvPr/>
        </p:nvSpPr>
        <p:spPr>
          <a:xfrm>
            <a:off x="284163" y="6227763"/>
            <a:ext cx="8574087" cy="173037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anchor="b" anchorCtr="0"/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D28FAFC-79DD-F5B9-95B4-98BFC5E7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2A7A86-FC99-CB43-AA35-F82337988C2B}" type="datetime1">
              <a:rPr lang="en-US" smtClean="0"/>
              <a:t>8/1/2023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AE2B299-0C13-38D0-50AB-526BD6102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5AE2AA9-B3CF-EA05-E50C-4720D1C6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9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528269CD-74E1-F4BC-A319-743F0C5BB112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490B07-C82D-2B9C-5270-2BC271886059}"/>
                </a:ext>
              </a:extLst>
            </p:cNvPr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0B2604-5698-BD10-7FFA-DCC4B72A8B18}"/>
                </a:ext>
              </a:extLst>
            </p:cNvPr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D51782-D757-5FF3-E144-E5AA9D7AC9AE}"/>
                </a:ext>
              </a:extLst>
            </p:cNvPr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F14D8B8-E8B7-E58D-51E5-1A94CCD7A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63A180-C565-4D48-8284-C22DD8A8FA84}" type="datetime1">
              <a:rPr lang="en-US" smtClean="0"/>
              <a:t>8/1/2023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1278B20-8A00-3EEA-CC5D-0C7C5C2E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542905-6DEC-ACBF-4626-88EAD702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0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B9E586-19AC-C4AA-1D29-128E2AFA9CF0}"/>
              </a:ext>
            </a:extLst>
          </p:cNvPr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E6F547D0-FA7A-14D2-B7F2-9FD9F6877798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006F25-E527-DD6D-9A4B-9466132A9CDA}"/>
                </a:ext>
              </a:extLst>
            </p:cNvPr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70E34B-C8A2-CA69-6497-CD72477E193D}"/>
                </a:ext>
              </a:extLst>
            </p:cNvPr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FC59BC-AEF3-3D80-AB85-C845EC07FE62}"/>
                </a:ext>
              </a:extLst>
            </p:cNvPr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C1B83DC-6F9F-B830-0349-EE74B0F69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1A917D-8098-064E-9004-83AF8CC33514}" type="datetime1">
              <a:rPr lang="en-US" smtClean="0"/>
              <a:t>8/1/2023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05670B3-30C6-9F76-49CE-3B4B830E1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F99F9FB9-0D1D-F8AC-7188-25492602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6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>
            <a:extLst>
              <a:ext uri="{FF2B5EF4-FFF2-40B4-BE49-F238E27FC236}">
                <a16:creationId xmlns:a16="http://schemas.microsoft.com/office/drawing/2014/main" id="{54A6694C-3B7B-83EC-885A-FAD38AAF4373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4279900"/>
            <a:ext cx="8575675" cy="138113"/>
            <a:chOff x="284163" y="1759424"/>
            <a:chExt cx="8576373" cy="137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873EB8-3095-E5CA-82A1-6AD13437368F}"/>
                </a:ext>
              </a:extLst>
            </p:cNvPr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8E3FE9-0393-F168-43BA-5591A039CE35}"/>
                </a:ext>
              </a:extLst>
            </p:cNvPr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7ADEA4-8DA1-F134-F095-8B1D9717C6F2}"/>
                </a:ext>
              </a:extLst>
            </p:cNvPr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/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EB5D5174-26C4-035B-1FF0-9A045111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B9D292-CD9B-B047-89B1-A8C5233AA3F1}" type="datetime1">
              <a:rPr lang="en-US" smtClean="0"/>
              <a:t>8/1/2023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503E811-917E-B2A0-7590-1728521A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1928DB-1C9D-A1C2-F7E8-680D980F9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1453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AC6BD9-72E8-295A-1205-F0BCA7F5AE1A}"/>
              </a:ext>
            </a:extLst>
          </p:cNvPr>
          <p:cNvSpPr/>
          <p:nvPr/>
        </p:nvSpPr>
        <p:spPr>
          <a:xfrm>
            <a:off x="284163" y="4267200"/>
            <a:ext cx="2743200" cy="21209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DBEBC9A6-F86C-BBC0-8AC0-01F6774779CA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461963"/>
            <a:ext cx="8575675" cy="136525"/>
            <a:chOff x="284163" y="1759424"/>
            <a:chExt cx="8576373" cy="1374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75DD6D-B1CE-A639-5F9B-107ABCC54FA7}"/>
                </a:ext>
              </a:extLst>
            </p:cNvPr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26EEE-FA30-E5BA-36AA-B1B8D62ACC01}"/>
                </a:ext>
              </a:extLst>
            </p:cNvPr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185AF7-83EA-875D-2FA5-400826F3F162}"/>
                </a:ext>
              </a:extLst>
            </p:cNvPr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505C8E8A-B4E9-98E7-9D60-3DD4A7D3C4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EB9D292-CD9B-B047-89B1-A8C5233AA3F1}" type="datetime1">
              <a:rPr lang="en-US" smtClean="0"/>
              <a:t>8/1/2023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53CF60D-9BA3-FB64-F72C-CD02F766BD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F2C44460-44CC-A856-6D1B-85AE01D8C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524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084EA3-9D87-2543-2C7C-4DB272E3CA4A}"/>
              </a:ext>
            </a:extLst>
          </p:cNvPr>
          <p:cNvSpPr/>
          <p:nvPr/>
        </p:nvSpPr>
        <p:spPr>
          <a:xfrm>
            <a:off x="3021013" y="4802188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BC8893B9-4C98-F907-0068-F21291ACDCBC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276886-0765-908B-304C-5B4E6098F344}"/>
                </a:ext>
              </a:extLst>
            </p:cNvPr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19A31C-6F4F-069E-27B7-38957E98F237}"/>
                </a:ext>
              </a:extLst>
            </p:cNvPr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C08D38-653B-D696-15E1-9A08CD26A4AE}"/>
                </a:ext>
              </a:extLst>
            </p:cNvPr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3D98031-37B5-BF38-0FE3-118F3F36D59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AEB9D292-CD9B-B047-89B1-A8C5233AA3F1}" type="datetime1">
              <a:rPr lang="en-US" smtClean="0"/>
              <a:t>8/1/2023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D7E4548-6D03-8D00-8787-C3C414534B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53F4056-1C92-C468-C9F5-85E95B4356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1625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2FD9E1-CBCE-C962-55B3-5923D1271E86}"/>
              </a:ext>
            </a:extLst>
          </p:cNvPr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D788080-99B4-067F-8B62-E1F303C97BC9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0BFC21-0617-272A-00CE-3FE13BDBEB6B}"/>
                </a:ext>
              </a:extLst>
            </p:cNvPr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B1C967-3209-B08C-3F0B-C649F58E7003}"/>
                </a:ext>
              </a:extLst>
            </p:cNvPr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77917D-683C-5EB3-6674-D8E8944530E6}"/>
                </a:ext>
              </a:extLst>
            </p:cNvPr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25A335D-1127-DD6F-7ADE-4033C33F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4EA299-CD55-5C47-ADCB-235E697A9F24}" type="datetime1">
              <a:rPr lang="en-US" smtClean="0"/>
              <a:t>8/1/2023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F8D38F-0BC8-202C-39D2-C872016E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B6DF34-1B20-D227-6136-722B9717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07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9369E8-4A86-1A18-D1AB-9187F87FEFF8}"/>
              </a:ext>
            </a:extLst>
          </p:cNvPr>
          <p:cNvSpPr/>
          <p:nvPr/>
        </p:nvSpPr>
        <p:spPr>
          <a:xfrm rot="5400000">
            <a:off x="5314156" y="2856707"/>
            <a:ext cx="5934075" cy="113506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2D5AA19-97BD-DF64-79BD-42F21BC57A9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658519" y="3355181"/>
            <a:ext cx="5934075" cy="138113"/>
            <a:chOff x="284163" y="1577847"/>
            <a:chExt cx="8576373" cy="137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7D0A3F-92FB-4E06-6C4B-B876138E9A79}"/>
                </a:ext>
              </a:extLst>
            </p:cNvPr>
            <p:cNvSpPr/>
            <p:nvPr/>
          </p:nvSpPr>
          <p:spPr>
            <a:xfrm>
              <a:off x="231394" y="1614175"/>
              <a:ext cx="1599179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018A65-9722-30F2-4F0E-A229883085EC}"/>
                </a:ext>
              </a:extLst>
            </p:cNvPr>
            <p:cNvSpPr/>
            <p:nvPr/>
          </p:nvSpPr>
          <p:spPr>
            <a:xfrm>
              <a:off x="1832867" y="1614174"/>
              <a:ext cx="2741777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092BE1-C1A8-0FA0-A8D4-E2001911DA91}"/>
                </a:ext>
              </a:extLst>
            </p:cNvPr>
            <p:cNvSpPr/>
            <p:nvPr/>
          </p:nvSpPr>
          <p:spPr>
            <a:xfrm>
              <a:off x="4574644" y="1614174"/>
              <a:ext cx="4233122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10BFCF4-82B4-4D2A-48DE-F2BD0DDF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17F944-62E9-4A49-B91C-A7E6A2742E3F}" type="datetime1">
              <a:rPr lang="en-US" smtClean="0"/>
              <a:t>8/1/2023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1F560CB-3345-AB96-103E-806EEE8F2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F3D1BE6-EB73-411C-1458-3AD42348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8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02E57A-B456-D8C0-1B15-203EDE912B72}"/>
              </a:ext>
            </a:extLst>
          </p:cNvPr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DB5FBAB4-97C9-3F8E-AEC8-153F0B7F3855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C3906F-A8FA-C979-4E7F-367E2499E965}"/>
                </a:ext>
              </a:extLst>
            </p:cNvPr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97FC8A-991F-3F2B-ABCE-91CB7A81FD28}"/>
                </a:ext>
              </a:extLst>
            </p:cNvPr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D9C99D-19DA-6728-0117-91339A0A49B8}"/>
                </a:ext>
              </a:extLst>
            </p:cNvPr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847B3F-7745-DF33-ABE6-B8675C9F8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F25253-1122-4843-AC0E-CC1E5A8349AB}" type="datetime1">
              <a:rPr lang="en-US" smtClean="0"/>
              <a:t>8/1/2023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F268AA-E3A5-70B0-8D31-DF22F964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4CBAE0-AFCD-03C3-540D-D1F67B95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6C31-9FBB-4C5A-E2CB-C0770318F213}"/>
              </a:ext>
            </a:extLst>
          </p:cNvPr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6CAD300E-8C68-3C58-CF4F-C62ECA39EDC3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79F0D-47C9-82BE-BCAD-0CD6590E2779}"/>
                </a:ext>
              </a:extLst>
            </p:cNvPr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925F82-9022-62F6-2166-F880EBB2877A}"/>
                </a:ext>
              </a:extLst>
            </p:cNvPr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C4FCA-D28D-27FC-55E7-565F41A46A44}"/>
                </a:ext>
              </a:extLst>
            </p:cNvPr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CC2145B-CE83-A14F-E39A-8AACBA3C6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  <a:sym typeface="Wingdings" charset="0"/>
              </a:rPr>
              <a:t>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anchor="b" anchorCtr="0"/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3A2E138-79A3-0B30-1919-E7F33DE763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EB9D292-CD9B-B047-89B1-A8C5233AA3F1}" type="datetime1">
              <a:rPr lang="en-US" smtClean="0"/>
              <a:t>8/1/2023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F619BFE-6C3F-C085-0B47-702B6FA4B8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57B36E8-FD28-EF54-D530-60AFAEA74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897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DF81A2-C882-5EA2-8256-D571B16F279D}"/>
              </a:ext>
            </a:extLst>
          </p:cNvPr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362273F3-C7C7-1FAC-2915-355A5009E88D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494559-9297-D644-FA61-C93F719F79F7}"/>
                </a:ext>
              </a:extLst>
            </p:cNvPr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D0637D-F445-319D-E5DA-FB7F621A007B}"/>
                </a:ext>
              </a:extLst>
            </p:cNvPr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629DBB-C746-0920-C6B1-FDA0318AD23D}"/>
                </a:ext>
              </a:extLst>
            </p:cNvPr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AE860E-F45D-6D65-18F2-7E572ABA2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  <a:sym typeface="Wingdings" charset="0"/>
              </a:rPr>
              <a:t>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809DB3E-7F6A-738A-4CF0-BC711E2E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E97C0-0436-8A48-8465-BC198C1D2A28}" type="datetime1">
              <a:rPr lang="en-US" smtClean="0"/>
              <a:t>8/1/2023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9CFFAF-05BF-1465-B735-82692476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B923245-B746-4FF5-8CC2-A6BBE1FE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1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A05B7B-4246-8ACF-1B48-897C2B4C0445}"/>
              </a:ext>
            </a:extLst>
          </p:cNvPr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57933AC8-3A0B-9F27-A158-EC258AF9E9F2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52B794-7EC9-E012-47D4-C3D7A36F0C53}"/>
                </a:ext>
              </a:extLst>
            </p:cNvPr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1BEAC4-49EB-14B1-424A-101FA87748CF}"/>
                </a:ext>
              </a:extLst>
            </p:cNvPr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D17784-B368-682E-F94E-9DC2FCE936AC}"/>
                </a:ext>
              </a:extLst>
            </p:cNvPr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310DD4-A23C-C997-9A2A-B7B4A85AB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  <a:sym typeface="Wingdings" charset="0"/>
              </a:rPr>
              <a:t>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/>
          <a:lstStyle>
            <a:lvl1pPr algn="l">
              <a:defRPr sz="42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53745A4-AD23-AD40-CD26-4A9F274167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EB9D292-CD9B-B047-89B1-A8C5233AA3F1}" type="datetime1">
              <a:rPr lang="en-US" smtClean="0"/>
              <a:t>8/1/2023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646D30A-2FBA-8F69-6F07-85F68C6C2B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56F73E-467E-3DA5-BB58-BDCD96B517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4655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1A58A-1944-665A-6554-FC74FBC83245}"/>
              </a:ext>
            </a:extLst>
          </p:cNvPr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157A330A-2C09-1004-DAE3-6FED1BF9CB7F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292465-D98D-8318-3AF5-4CFD363E5080}"/>
                </a:ext>
              </a:extLst>
            </p:cNvPr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1077A0-112A-D3F8-0776-8A85C342751F}"/>
                </a:ext>
              </a:extLst>
            </p:cNvPr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5321FA-BBBF-E4D1-83D5-2A2315883326}"/>
                </a:ext>
              </a:extLst>
            </p:cNvPr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E7A3A2E4-D34C-73D6-06B4-C1DC4D4C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8543BD-1937-3A40-AAE7-7753F2DD0A37}" type="datetime1">
              <a:rPr lang="en-US" smtClean="0"/>
              <a:t>8/1/2023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8C56ABB-734F-558D-26C6-11E1C40AC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A15CB9FF-5F23-AC4F-9BFB-5DC2C1E6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D61F21-F79D-07B9-1ED2-07F2AC2BC4CC}"/>
              </a:ext>
            </a:extLst>
          </p:cNvPr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8085603E-4751-078F-8442-9FD374B14AE8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156674-B975-9E58-4A36-A9A96739DF25}"/>
                </a:ext>
              </a:extLst>
            </p:cNvPr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D058BF-2C7F-8D2B-E188-2FE7D8D38B80}"/>
                </a:ext>
              </a:extLst>
            </p:cNvPr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27F661-2694-B521-B896-498D081699E1}"/>
                </a:ext>
              </a:extLst>
            </p:cNvPr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73B3F9F8-AD7A-697D-7170-8A523692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287052-9A49-9543-AF68-211068C9D6B0}" type="datetime1">
              <a:rPr lang="en-US" smtClean="0"/>
              <a:t>8/1/2023</a:t>
            </a:fld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6CDD9A39-290A-FE34-2F2F-7D0B6614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183E1E0-3EEE-4B7B-EBED-5AA64E7A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8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E3F998-84BD-7444-0E2E-21E6191406FD}"/>
              </a:ext>
            </a:extLst>
          </p:cNvPr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A9E43390-83D4-C783-F704-7849F88ABC83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86CFD3-2DE9-D0B4-0E6E-EDF103486D95}"/>
                </a:ext>
              </a:extLst>
            </p:cNvPr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E5FD75-AC35-5518-075B-D548AB3A29D1}"/>
                </a:ext>
              </a:extLst>
            </p:cNvPr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3D56B5-F65E-54A3-E022-7FB817F1A55E}"/>
                </a:ext>
              </a:extLst>
            </p:cNvPr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FDBFCCB1-071B-4E83-FE56-11B0E8EAD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4BE76C-2174-D64F-BCC5-EDF5E562ECC5}" type="datetime1">
              <a:rPr lang="en-US" smtClean="0"/>
              <a:t>8/1/2023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48A1E7-6037-B656-920E-EE3C61DA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EB25832-3445-9201-B459-DF5D6297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3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E29D2BCF-3D89-1CF2-3840-7D44468BD852}"/>
              </a:ext>
            </a:extLst>
          </p:cNvPr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98A881B-0F4D-C842-DED6-9FA62639FC4F}"/>
                </a:ext>
              </a:extLst>
            </p:cNvPr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92EF33-C3CC-C370-FC39-5C2F265BCDA9}"/>
                </a:ext>
              </a:extLst>
            </p:cNvPr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A0ADB9-AE90-FE31-A506-857FD2B46550}"/>
                </a:ext>
              </a:extLst>
            </p:cNvPr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31FD9029-B8F1-23FF-5ABC-2A414A31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E9F69-BB4D-8749-BF90-EFBD8297FEB7}" type="datetime1">
              <a:rPr lang="en-US" smtClean="0"/>
              <a:t>8/1/2023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F4583F6-757F-DE18-76F7-A7A9AE841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AB2A046-54EE-293C-728A-C1B05A9E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2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FC7078CE-6407-B484-E4AF-6307B036BF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82E90-4CA5-D214-A169-B4470DAD7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94500" y="64373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b="1">
                <a:solidFill>
                  <a:srgbClr val="A6A6A6"/>
                </a:solidFill>
              </a:defRPr>
            </a:lvl1pPr>
          </a:lstStyle>
          <a:p>
            <a:fld id="{AEB9D292-CD9B-B047-89B1-A8C5233AA3F1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856AA-8E97-48C9-6E42-CE86F3370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025" y="6437313"/>
            <a:ext cx="612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1A975-154C-0785-C8F2-22CEC61AC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5800" y="166688"/>
            <a:ext cx="631825" cy="360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262626"/>
                </a:solidFill>
              </a:defRPr>
            </a:lvl1pPr>
          </a:lstStyle>
          <a:p>
            <a:fld id="{A9F58163-FB9D-E049-9F32-9E21C7F8EA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91AAA-8CA0-76EB-05BA-E6C831CE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63" y="630238"/>
            <a:ext cx="8574087" cy="9683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847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charset="0"/>
          <a:ea typeface="MS PGothic" pitchFamily="34" charset="-128"/>
          <a:cs typeface="MS PGothic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charset="0"/>
          <a:ea typeface="MS PGothic" pitchFamily="34" charset="-128"/>
          <a:cs typeface="MS PGothic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charset="0"/>
          <a:ea typeface="MS PGothic" pitchFamily="34" charset="-128"/>
          <a:cs typeface="MS PGothic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charset="0"/>
          <a:ea typeface="MS PGothic" pitchFamily="34" charset="-128"/>
          <a:cs typeface="MS PGothic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9pPr>
    </p:titleStyle>
    <p:bodyStyle>
      <a:lvl1pPr marL="454025" indent="-454025" algn="l" rtl="0" eaLnBrk="1" fontAlgn="base" hangingPunct="1">
        <a:spcBef>
          <a:spcPts val="2000"/>
        </a:spcBef>
        <a:spcAft>
          <a:spcPct val="0"/>
        </a:spcAft>
        <a:buClr>
          <a:srgbClr val="A6A6A6"/>
        </a:buClr>
        <a:buSzPct val="90000"/>
        <a:buFont typeface="Wingdings" panose="05000000000000000000" pitchFamily="2" charset="2"/>
        <a:buChar char=""/>
        <a:defRPr sz="2400" kern="1200">
          <a:solidFill>
            <a:srgbClr val="262626"/>
          </a:solidFill>
          <a:latin typeface="+mn-lt"/>
          <a:ea typeface="MS PGothic" pitchFamily="34" charset="-128"/>
          <a:cs typeface="MS PGothic" charset="0"/>
        </a:defRPr>
      </a:lvl1pPr>
      <a:lvl2pPr marL="914400" indent="-457200" algn="l" rtl="0" eaLnBrk="1" fontAlgn="base" hangingPunct="1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anose="05000000000000000000" pitchFamily="2" charset="2"/>
        <a:buChar char=""/>
        <a:defRPr sz="2200" kern="1200">
          <a:solidFill>
            <a:srgbClr val="262626"/>
          </a:solidFill>
          <a:latin typeface="+mn-lt"/>
          <a:ea typeface="MS PGothic" pitchFamily="34" charset="-128"/>
          <a:cs typeface="MS PGothic" charset="0"/>
        </a:defRPr>
      </a:lvl2pPr>
      <a:lvl3pPr marL="1260475" indent="-346075" algn="l" rtl="0" eaLnBrk="1" fontAlgn="base" hangingPunct="1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anose="05000000000000000000" pitchFamily="2" charset="2"/>
        <a:buChar char=""/>
        <a:defRPr sz="2000" kern="1200">
          <a:solidFill>
            <a:srgbClr val="262626"/>
          </a:solidFill>
          <a:latin typeface="+mn-lt"/>
          <a:ea typeface="MS PGothic" pitchFamily="34" charset="-128"/>
          <a:cs typeface="MS PGothic" charset="0"/>
        </a:defRPr>
      </a:lvl3pPr>
      <a:lvl4pPr marL="1600200" indent="-339725" algn="l" rtl="0" eaLnBrk="1" fontAlgn="base" hangingPunct="1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anose="05000000000000000000" pitchFamily="2" charset="2"/>
        <a:buChar char=""/>
        <a:defRPr kern="1200">
          <a:solidFill>
            <a:srgbClr val="262626"/>
          </a:solidFill>
          <a:latin typeface="+mn-lt"/>
          <a:ea typeface="MS PGothic" pitchFamily="34" charset="-128"/>
          <a:cs typeface="MS PGothic" charset="0"/>
        </a:defRPr>
      </a:lvl4pPr>
      <a:lvl5pPr marL="1939925" indent="-331788" algn="l" rtl="0" eaLnBrk="1" fontAlgn="base" hangingPunct="1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anose="05000000000000000000" pitchFamily="2" charset="2"/>
        <a:buChar char=""/>
        <a:defRPr kern="1200">
          <a:solidFill>
            <a:srgbClr val="262626"/>
          </a:solidFill>
          <a:latin typeface="+mn-lt"/>
          <a:ea typeface="MS PGothic" pitchFamily="34" charset="-128"/>
          <a:cs typeface="MS PGothic" charset="0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msoni@mrspackaging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jp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-1" y="3429441"/>
            <a:ext cx="9144001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-1" y="1858918"/>
            <a:ext cx="9143999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59144">
            <a:off x="2023796" y="2317933"/>
            <a:ext cx="1009996" cy="565018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2840216" y="2883962"/>
            <a:ext cx="158336" cy="177393"/>
          </a:xfrm>
          <a:prstGeom prst="ellipse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/>
          <p:cNvSpPr/>
          <p:nvPr/>
        </p:nvSpPr>
        <p:spPr>
          <a:xfrm>
            <a:off x="4017675" y="2878433"/>
            <a:ext cx="158336" cy="177393"/>
          </a:xfrm>
          <a:prstGeom prst="ellipse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/>
          <p:cNvSpPr/>
          <p:nvPr/>
        </p:nvSpPr>
        <p:spPr>
          <a:xfrm>
            <a:off x="5087109" y="2883962"/>
            <a:ext cx="158336" cy="177393"/>
          </a:xfrm>
          <a:prstGeom prst="ellipse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/>
          <p:cNvSpPr/>
          <p:nvPr/>
        </p:nvSpPr>
        <p:spPr>
          <a:xfrm>
            <a:off x="6082156" y="2878433"/>
            <a:ext cx="158336" cy="177393"/>
          </a:xfrm>
          <a:prstGeom prst="ellipse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/>
          <p:cNvSpPr/>
          <p:nvPr/>
        </p:nvSpPr>
        <p:spPr>
          <a:xfrm>
            <a:off x="1921987" y="2878433"/>
            <a:ext cx="158336" cy="177393"/>
          </a:xfrm>
          <a:prstGeom prst="ellipse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Oval 58"/>
          <p:cNvSpPr/>
          <p:nvPr/>
        </p:nvSpPr>
        <p:spPr>
          <a:xfrm>
            <a:off x="7048180" y="2884632"/>
            <a:ext cx="158336" cy="177393"/>
          </a:xfrm>
          <a:prstGeom prst="ellipse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Rectangle 77"/>
          <p:cNvSpPr/>
          <p:nvPr/>
        </p:nvSpPr>
        <p:spPr>
          <a:xfrm>
            <a:off x="0" y="2117518"/>
            <a:ext cx="9144000" cy="1476975"/>
          </a:xfrm>
          <a:prstGeom prst="rect">
            <a:avLst/>
          </a:prstGeom>
          <a:solidFill>
            <a:srgbClr val="00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TextBox 78"/>
          <p:cNvSpPr txBox="1"/>
          <p:nvPr/>
        </p:nvSpPr>
        <p:spPr>
          <a:xfrm>
            <a:off x="1505909" y="2106668"/>
            <a:ext cx="613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harmacy"/>
                <a:cs typeface="Pharmacy"/>
              </a:rPr>
              <a:t>Waffles &amp; Pancake, Waffle Cones and Crepes</a:t>
            </a:r>
          </a:p>
        </p:txBody>
      </p:sp>
      <p:pic>
        <p:nvPicPr>
          <p:cNvPr id="82" name="Picture 81" descr="gm-logo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63" y="2660342"/>
            <a:ext cx="1093135" cy="5822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4790" y="3270887"/>
            <a:ext cx="3541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Teaming up to offer you a complete program solution!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DDE5BF8-7C7B-4B7E-B026-9EE30A44F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31" y="4103742"/>
            <a:ext cx="1818194" cy="15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6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T-30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495" y="5483901"/>
            <a:ext cx="914086" cy="10641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410989" y="2350024"/>
            <a:ext cx="2653593" cy="1004338"/>
          </a:xfrm>
          <a:prstGeom prst="rect">
            <a:avLst/>
          </a:prstGeom>
          <a:solidFill>
            <a:srgbClr val="00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highlight>
                <a:srgbClr val="DA9F1E"/>
              </a:highligh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0" y="2525107"/>
            <a:ext cx="1685296" cy="24734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1403" y="2100487"/>
            <a:ext cx="5631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Carbon’s Golden Malted Ready-to-Use </a:t>
            </a:r>
          </a:p>
          <a:p>
            <a:r>
              <a:rPr lang="en-US" sz="16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Crepe Mix (</a:t>
            </a:r>
            <a:r>
              <a:rPr lang="en-US" sz="1650" i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Just add Water!</a:t>
            </a:r>
            <a:r>
              <a:rPr lang="en-US" sz="16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)</a:t>
            </a: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Packing – 3x10 lbs. = 10 bags per case, each bag is 3 lbs.  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Total case weight – 30 lbs.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Each </a:t>
            </a:r>
            <a:r>
              <a:rPr lang="en-US" sz="13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bag</a:t>
            </a: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of mix will yield approximately 20 (12”) crepes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Each </a:t>
            </a:r>
            <a:r>
              <a:rPr lang="en-US" sz="13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case</a:t>
            </a: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of mix will yield approximately 200 (12”) crepes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Origin:  U.S.A.  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Brand:  Carbon’s Golden Malted</a:t>
            </a: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684" y="5041093"/>
            <a:ext cx="13452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Carbon’s Golden Malted Crepe Mix -  Just add water!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974" y="5550482"/>
            <a:ext cx="1418863" cy="10641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964" y="5550482"/>
            <a:ext cx="1418863" cy="10641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274" y="5550482"/>
            <a:ext cx="1418863" cy="10641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10989" y="2370305"/>
            <a:ext cx="2428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Light, fresh &amp; delicious!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Easy to prepare, only add water!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Ideal for sweet or savory dishes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Zero Trans Fat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Non-GMO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E4FA6B-1DE8-4394-83F5-3BFD6B6F7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734372"/>
              </p:ext>
            </p:extLst>
          </p:nvPr>
        </p:nvGraphicFramePr>
        <p:xfrm>
          <a:off x="717757" y="4137705"/>
          <a:ext cx="6346825" cy="7511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176">
                  <a:extLst>
                    <a:ext uri="{9D8B030D-6E8A-4147-A177-3AD203B41FA5}">
                      <a16:colId xmlns:a16="http://schemas.microsoft.com/office/drawing/2014/main" val="3813363481"/>
                    </a:ext>
                  </a:extLst>
                </a:gridCol>
                <a:gridCol w="924755">
                  <a:extLst>
                    <a:ext uri="{9D8B030D-6E8A-4147-A177-3AD203B41FA5}">
                      <a16:colId xmlns:a16="http://schemas.microsoft.com/office/drawing/2014/main" val="529962824"/>
                    </a:ext>
                  </a:extLst>
                </a:gridCol>
                <a:gridCol w="1604490">
                  <a:extLst>
                    <a:ext uri="{9D8B030D-6E8A-4147-A177-3AD203B41FA5}">
                      <a16:colId xmlns:a16="http://schemas.microsoft.com/office/drawing/2014/main" val="2190265948"/>
                    </a:ext>
                  </a:extLst>
                </a:gridCol>
                <a:gridCol w="663927">
                  <a:extLst>
                    <a:ext uri="{9D8B030D-6E8A-4147-A177-3AD203B41FA5}">
                      <a16:colId xmlns:a16="http://schemas.microsoft.com/office/drawing/2014/main" val="1553366587"/>
                    </a:ext>
                  </a:extLst>
                </a:gridCol>
                <a:gridCol w="648119">
                  <a:extLst>
                    <a:ext uri="{9D8B030D-6E8A-4147-A177-3AD203B41FA5}">
                      <a16:colId xmlns:a16="http://schemas.microsoft.com/office/drawing/2014/main" val="2695992946"/>
                    </a:ext>
                  </a:extLst>
                </a:gridCol>
                <a:gridCol w="687639">
                  <a:extLst>
                    <a:ext uri="{9D8B030D-6E8A-4147-A177-3AD203B41FA5}">
                      <a16:colId xmlns:a16="http://schemas.microsoft.com/office/drawing/2014/main" val="339206078"/>
                    </a:ext>
                  </a:extLst>
                </a:gridCol>
                <a:gridCol w="1256719">
                  <a:extLst>
                    <a:ext uri="{9D8B030D-6E8A-4147-A177-3AD203B41FA5}">
                      <a16:colId xmlns:a16="http://schemas.microsoft.com/office/drawing/2014/main" val="3665970714"/>
                    </a:ext>
                  </a:extLst>
                </a:gridCol>
              </a:tblGrid>
              <a:tr h="205587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CREPE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048018"/>
                  </a:ext>
                </a:extLst>
              </a:tr>
              <a:tr h="20558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SR. NO. 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CODE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PRODUCT DESCRIPTION 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PACKING 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PRICE 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SERVINGS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COST PER SERVING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ctr"/>
                </a:tc>
                <a:extLst>
                  <a:ext uri="{0D108BD9-81ED-4DB2-BD59-A6C34878D82A}">
                    <a16:rowId xmlns:a16="http://schemas.microsoft.com/office/drawing/2014/main" val="4279021606"/>
                  </a:ext>
                </a:extLst>
              </a:tr>
              <a:tr h="166051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extLst>
                  <a:ext uri="{0D108BD9-81ED-4DB2-BD59-A6C34878D82A}">
                    <a16:rowId xmlns:a16="http://schemas.microsoft.com/office/drawing/2014/main" val="3843760113"/>
                  </a:ext>
                </a:extLst>
              </a:tr>
              <a:tr h="17395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</a:rPr>
                        <a:t>1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</a:rPr>
                        <a:t>AWO CREPE MIX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Crepe Mix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 x 3 Lbs.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</a:rPr>
                        <a:t>AED 500.00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</a:rPr>
                        <a:t>AED 2.50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07" marR="7907" marT="7907" marB="0" anchor="b"/>
                </a:tc>
                <a:extLst>
                  <a:ext uri="{0D108BD9-81ED-4DB2-BD59-A6C34878D82A}">
                    <a16:rowId xmlns:a16="http://schemas.microsoft.com/office/drawing/2014/main" val="1620184920"/>
                  </a:ext>
                </a:extLst>
              </a:tr>
            </a:tbl>
          </a:graphicData>
        </a:graphic>
      </p:graphicFrame>
      <p:pic>
        <p:nvPicPr>
          <p:cNvPr id="6" name="Picture 5" descr="A close-up of a small electric stove&#10;&#10;Description automatically generated">
            <a:extLst>
              <a:ext uri="{FF2B5EF4-FFF2-40B4-BE49-F238E27FC236}">
                <a16:creationId xmlns:a16="http://schemas.microsoft.com/office/drawing/2014/main" id="{34731950-366A-0F2B-6B28-C0656A04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03" y="4945439"/>
            <a:ext cx="2141071" cy="214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5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T-3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79" y="3670574"/>
            <a:ext cx="914086" cy="1064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0" y="2525107"/>
            <a:ext cx="1685296" cy="24734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1403" y="2658390"/>
            <a:ext cx="6480962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950" b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How to Make Crepes</a:t>
            </a:r>
          </a:p>
          <a:p>
            <a:pPr defTabSz="342900"/>
            <a:endParaRPr lang="en-US" sz="1200" b="1" dirty="0">
              <a:solidFill>
                <a:srgbClr val="000000"/>
              </a:solidFill>
              <a:cs typeface="Champagne &amp; Limousines Bold"/>
            </a:endParaRPr>
          </a:p>
          <a:p>
            <a:pPr defTabSz="342900"/>
            <a:r>
              <a:rPr lang="en-US" sz="1200" b="1" dirty="0">
                <a:solidFill>
                  <a:srgbClr val="000000"/>
                </a:solidFill>
                <a:cs typeface="Champagne &amp; Limousines Bold"/>
              </a:rPr>
              <a:t>What you will need:</a:t>
            </a:r>
          </a:p>
          <a:p>
            <a:pPr defTabSz="342900"/>
            <a:r>
              <a:rPr lang="en-US" sz="1200" dirty="0">
                <a:solidFill>
                  <a:srgbClr val="000000"/>
                </a:solidFill>
                <a:cs typeface="Champagne &amp; Limousines Bold"/>
              </a:rPr>
              <a:t> 1 (3 lb.) bag of Carbon’s Golden Malted Crepe Mix</a:t>
            </a:r>
          </a:p>
          <a:p>
            <a:pPr defTabSz="342900"/>
            <a:r>
              <a:rPr lang="en-US" sz="1200" dirty="0">
                <a:solidFill>
                  <a:srgbClr val="000000"/>
                </a:solidFill>
                <a:cs typeface="Champagne &amp; Limousines Bold"/>
              </a:rPr>
              <a:t>  (1.7 liters) of water</a:t>
            </a:r>
          </a:p>
          <a:p>
            <a:pPr defTabSz="342900"/>
            <a:endParaRPr lang="en-US" sz="1200" dirty="0">
              <a:solidFill>
                <a:srgbClr val="000000"/>
              </a:solidFill>
              <a:cs typeface="Champagne &amp; Limousines Bold"/>
            </a:endParaRPr>
          </a:p>
          <a:p>
            <a:pPr defTabSz="342900"/>
            <a:r>
              <a:rPr lang="en-US" sz="1200" b="1" dirty="0">
                <a:solidFill>
                  <a:srgbClr val="000000"/>
                </a:solidFill>
                <a:cs typeface="Champagne &amp; Limousines Bold"/>
              </a:rPr>
              <a:t>To prepare: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Champagne &amp; Limousines Bold"/>
              </a:rPr>
              <a:t>Add 4 cups (approximately 1 liter) of water to a mixing bowl (half the recommended amount)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Champagne &amp; Limousines Bold"/>
              </a:rPr>
              <a:t>Add Carbon’s Golden Malted Crepe mix (3 lb.)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Champagne &amp; Limousines Bold"/>
              </a:rPr>
              <a:t>Mix thoroughly until batter is smooth – about 2 minutes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Champagne &amp; Limousines Bold"/>
              </a:rPr>
              <a:t>Add remaining water (approximately 700 ml) of water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Champagne &amp; Limousines Bold"/>
              </a:rPr>
              <a:t>Mix again until batter is even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2215" y="3073155"/>
            <a:ext cx="13452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Carbon’s Golden Malted Crepe Mix -  Just add water!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460" y="5535007"/>
            <a:ext cx="1763990" cy="13229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450" y="5535007"/>
            <a:ext cx="1763990" cy="1322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760" y="5535007"/>
            <a:ext cx="1763990" cy="13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26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338608"/>
            <a:ext cx="9144000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0" y="2210302"/>
            <a:ext cx="9144000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2505540"/>
            <a:ext cx="9144000" cy="1868407"/>
          </a:xfrm>
          <a:prstGeom prst="rect">
            <a:avLst/>
          </a:prstGeom>
          <a:solidFill>
            <a:srgbClr val="00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dirty="0">
                <a:latin typeface="Pharmacy"/>
                <a:cs typeface="Pharmacy"/>
              </a:rPr>
              <a:t>  Pancake </a:t>
            </a:r>
          </a:p>
        </p:txBody>
      </p:sp>
      <p:pic>
        <p:nvPicPr>
          <p:cNvPr id="42" name="Picture 41" descr="gm-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86" y="3110775"/>
            <a:ext cx="1235138" cy="657935"/>
          </a:xfrm>
          <a:prstGeom prst="rect">
            <a:avLst/>
          </a:prstGeom>
        </p:spPr>
      </p:pic>
      <p:sp>
        <p:nvSpPr>
          <p:cNvPr id="4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772215" y="6362433"/>
            <a:ext cx="1200150" cy="365125"/>
          </a:xfrm>
        </p:spPr>
        <p:txBody>
          <a:bodyPr/>
          <a:lstStyle/>
          <a:p>
            <a:r>
              <a:rPr lang="en-US" sz="1125" b="1" dirty="0">
                <a:solidFill>
                  <a:srgbClr val="FFFFFF"/>
                </a:solidFill>
                <a:latin typeface="Pharmacy"/>
                <a:cs typeface="Pharmacy"/>
              </a:rPr>
              <a:t>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78845-E110-4FFE-BB8E-BE12AC0B1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8" y="4806396"/>
            <a:ext cx="2713025" cy="18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5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T-3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97" y="3662666"/>
            <a:ext cx="914086" cy="10641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410989" y="2350024"/>
            <a:ext cx="2653593" cy="1004338"/>
          </a:xfrm>
          <a:prstGeom prst="rect">
            <a:avLst/>
          </a:prstGeom>
          <a:solidFill>
            <a:srgbClr val="00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717759" y="2600837"/>
            <a:ext cx="62546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hampagne &amp; Limousines Bold"/>
              </a:rPr>
              <a:t>Carbon’s Golden Malted Ready-to-Use </a:t>
            </a:r>
            <a:br>
              <a:rPr lang="en-GB" dirty="0">
                <a:solidFill>
                  <a:srgbClr val="000000"/>
                </a:solidFill>
                <a:latin typeface="Champagne &amp; Limousines Bold"/>
              </a:rPr>
            </a:br>
            <a:r>
              <a:rPr lang="en-GB" dirty="0">
                <a:solidFill>
                  <a:srgbClr val="000000"/>
                </a:solidFill>
                <a:latin typeface="Champagne &amp; Limousines Bold"/>
              </a:rPr>
              <a:t>Mix (Just add Water!)</a:t>
            </a:r>
            <a:br>
              <a:rPr lang="en-GB" dirty="0">
                <a:solidFill>
                  <a:srgbClr val="000000"/>
                </a:solidFill>
                <a:latin typeface="Champagne &amp; Limousines Bold"/>
              </a:rPr>
            </a:br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r>
              <a:rPr lang="en-GB" sz="1200" dirty="0">
                <a:solidFill>
                  <a:srgbClr val="000000"/>
                </a:solidFill>
                <a:latin typeface="Champagne &amp; Limousines Bold"/>
              </a:rPr>
              <a:t>• Packing – 6 x 5 lbs. = 6 bags per case, each bag is 5 lbs.</a:t>
            </a:r>
            <a:br>
              <a:rPr lang="en-GB" sz="1200" dirty="0">
                <a:solidFill>
                  <a:srgbClr val="000000"/>
                </a:solidFill>
                <a:latin typeface="Champagne &amp; Limousines Bold"/>
              </a:rPr>
            </a:br>
            <a:r>
              <a:rPr lang="en-GB" sz="1200" dirty="0">
                <a:solidFill>
                  <a:srgbClr val="000000"/>
                </a:solidFill>
                <a:latin typeface="Champagne &amp; Limousines Bold"/>
              </a:rPr>
              <a:t>• Total case weight – 30 lbs.</a:t>
            </a:r>
            <a:br>
              <a:rPr lang="en-GB" sz="1200" dirty="0">
                <a:solidFill>
                  <a:srgbClr val="000000"/>
                </a:solidFill>
                <a:latin typeface="Champagne &amp; Limousines Bold"/>
              </a:rPr>
            </a:br>
            <a:r>
              <a:rPr lang="en-GB" sz="1200" dirty="0">
                <a:solidFill>
                  <a:srgbClr val="000000"/>
                </a:solidFill>
                <a:latin typeface="Champagne &amp; Limousines Bold"/>
              </a:rPr>
              <a:t>• Each bag of mix will yield approximately 60 Pancakes</a:t>
            </a:r>
            <a:br>
              <a:rPr lang="en-GB" sz="1200" dirty="0">
                <a:solidFill>
                  <a:srgbClr val="000000"/>
                </a:solidFill>
                <a:latin typeface="Champagne &amp; Limousines Bold"/>
              </a:rPr>
            </a:br>
            <a:r>
              <a:rPr lang="en-GB" sz="1200" dirty="0">
                <a:solidFill>
                  <a:srgbClr val="000000"/>
                </a:solidFill>
                <a:latin typeface="Champagne &amp; Limousines Bold"/>
              </a:rPr>
              <a:t>• Each case of mix will yield approximately 360 Pancakes</a:t>
            </a:r>
            <a:br>
              <a:rPr lang="en-GB" sz="1200" dirty="0">
                <a:solidFill>
                  <a:srgbClr val="000000"/>
                </a:solidFill>
                <a:latin typeface="Champagne &amp; Limousines Bold"/>
              </a:rPr>
            </a:br>
            <a:r>
              <a:rPr lang="en-GB" sz="1200" dirty="0">
                <a:solidFill>
                  <a:srgbClr val="000000"/>
                </a:solidFill>
                <a:latin typeface="Champagne &amp; Limousines Bold"/>
              </a:rPr>
              <a:t>• Origin: U.S.A. </a:t>
            </a:r>
            <a:br>
              <a:rPr lang="en-GB" sz="1200" dirty="0">
                <a:solidFill>
                  <a:srgbClr val="000000"/>
                </a:solidFill>
                <a:latin typeface="Champagne &amp; Limousines Bold"/>
              </a:rPr>
            </a:br>
            <a:r>
              <a:rPr lang="en-GB" sz="1200" dirty="0">
                <a:solidFill>
                  <a:srgbClr val="000000"/>
                </a:solidFill>
                <a:latin typeface="Champagne &amp; Limousines Bold"/>
              </a:rPr>
              <a:t>• Brand: Carbon’s Golden Malted</a:t>
            </a:r>
            <a:endParaRPr lang="en-US" sz="1200" dirty="0">
              <a:solidFill>
                <a:srgbClr val="000000"/>
              </a:solidFill>
              <a:latin typeface="Champagne &amp; Limousines Bold"/>
            </a:endParaRP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9165" y="3825035"/>
            <a:ext cx="1345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>
                <a:solidFill>
                  <a:srgbClr val="000000"/>
                </a:solidFill>
                <a:latin typeface="Champagne &amp; Limousines Bold"/>
              </a:rPr>
              <a:t>Carbon’s Golden Malted Ready-to-Use </a:t>
            </a:r>
            <a:br>
              <a:rPr lang="en-GB" sz="1050" dirty="0">
                <a:solidFill>
                  <a:srgbClr val="000000"/>
                </a:solidFill>
                <a:latin typeface="Champagne &amp; Limousines Bold"/>
              </a:rPr>
            </a:br>
            <a:r>
              <a:rPr lang="en-GB" sz="1050" dirty="0">
                <a:solidFill>
                  <a:srgbClr val="000000"/>
                </a:solidFill>
                <a:latin typeface="Champagne &amp; Limousines Bold"/>
              </a:rPr>
              <a:t>Mix (Just add Water!)</a:t>
            </a:r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0989" y="2370305"/>
            <a:ext cx="2428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Light, fresh &amp; delicious!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Easy to prepare, only add water!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Ideal for sweet or savory dishes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Zero Trans Fat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200" i="1" dirty="0">
                <a:solidFill>
                  <a:schemeClr val="bg1"/>
                </a:solidFill>
                <a:latin typeface="Champagne &amp; Limousines Bold"/>
                <a:cs typeface="Champagne &amp; Limousines Bold"/>
              </a:rPr>
              <a:t>Non GMO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3EED3F-ABA0-40EC-8C4F-0FD0B1D1B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826430"/>
              </p:ext>
            </p:extLst>
          </p:nvPr>
        </p:nvGraphicFramePr>
        <p:xfrm>
          <a:off x="757343" y="4812572"/>
          <a:ext cx="6346823" cy="892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9037">
                  <a:extLst>
                    <a:ext uri="{9D8B030D-6E8A-4147-A177-3AD203B41FA5}">
                      <a16:colId xmlns:a16="http://schemas.microsoft.com/office/drawing/2014/main" val="3722486592"/>
                    </a:ext>
                  </a:extLst>
                </a:gridCol>
                <a:gridCol w="799037">
                  <a:extLst>
                    <a:ext uri="{9D8B030D-6E8A-4147-A177-3AD203B41FA5}">
                      <a16:colId xmlns:a16="http://schemas.microsoft.com/office/drawing/2014/main" val="3012900372"/>
                    </a:ext>
                  </a:extLst>
                </a:gridCol>
                <a:gridCol w="1318736">
                  <a:extLst>
                    <a:ext uri="{9D8B030D-6E8A-4147-A177-3AD203B41FA5}">
                      <a16:colId xmlns:a16="http://schemas.microsoft.com/office/drawing/2014/main" val="721222071"/>
                    </a:ext>
                  </a:extLst>
                </a:gridCol>
                <a:gridCol w="799037">
                  <a:extLst>
                    <a:ext uri="{9D8B030D-6E8A-4147-A177-3AD203B41FA5}">
                      <a16:colId xmlns:a16="http://schemas.microsoft.com/office/drawing/2014/main" val="1221525367"/>
                    </a:ext>
                  </a:extLst>
                </a:gridCol>
                <a:gridCol w="799037">
                  <a:extLst>
                    <a:ext uri="{9D8B030D-6E8A-4147-A177-3AD203B41FA5}">
                      <a16:colId xmlns:a16="http://schemas.microsoft.com/office/drawing/2014/main" val="2250680916"/>
                    </a:ext>
                  </a:extLst>
                </a:gridCol>
                <a:gridCol w="799037">
                  <a:extLst>
                    <a:ext uri="{9D8B030D-6E8A-4147-A177-3AD203B41FA5}">
                      <a16:colId xmlns:a16="http://schemas.microsoft.com/office/drawing/2014/main" val="2643799674"/>
                    </a:ext>
                  </a:extLst>
                </a:gridCol>
                <a:gridCol w="1032902">
                  <a:extLst>
                    <a:ext uri="{9D8B030D-6E8A-4147-A177-3AD203B41FA5}">
                      <a16:colId xmlns:a16="http://schemas.microsoft.com/office/drawing/2014/main" val="3283741000"/>
                    </a:ext>
                  </a:extLst>
                </a:gridCol>
              </a:tblGrid>
              <a:tr h="169307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PANCAKE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998438"/>
                  </a:ext>
                </a:extLst>
              </a:tr>
              <a:tr h="1693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sng" strike="noStrike">
                          <a:effectLst/>
                        </a:rPr>
                        <a:t>SR. NO. 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sng" strike="noStrike">
                          <a:effectLst/>
                        </a:rPr>
                        <a:t>CODE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sng" strike="noStrike">
                          <a:effectLst/>
                        </a:rPr>
                        <a:t>PRODUCT DESCRIPTION 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sng" strike="noStrike">
                          <a:effectLst/>
                        </a:rPr>
                        <a:t>PACKING 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sng" strike="noStrike">
                          <a:effectLst/>
                        </a:rPr>
                        <a:t>PRICE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sng" strike="noStrike">
                          <a:effectLst/>
                        </a:rPr>
                        <a:t>SERVINGS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sng" strike="noStrike">
                          <a:effectLst/>
                        </a:rPr>
                        <a:t>COST PER SERVING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ctr"/>
                </a:tc>
                <a:extLst>
                  <a:ext uri="{0D108BD9-81ED-4DB2-BD59-A6C34878D82A}">
                    <a16:rowId xmlns:a16="http://schemas.microsoft.com/office/drawing/2014/main" val="145841989"/>
                  </a:ext>
                </a:extLst>
              </a:tr>
              <a:tr h="136748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val="963467707"/>
                  </a:ext>
                </a:extLst>
              </a:tr>
              <a:tr h="416755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800" u="none" strike="noStrike">
                          <a:effectLst/>
                        </a:rPr>
                        <a:t>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800" u="none" strike="noStrike">
                          <a:effectLst/>
                        </a:rPr>
                        <a:t>AWO-NON GMO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800" u="none" strike="noStrike" dirty="0">
                          <a:effectLst/>
                        </a:rPr>
                        <a:t>Carbon's Non-GMO Add Water Waffle / Pancake Mix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800" u="none" strike="noStrike" dirty="0">
                          <a:effectLst/>
                        </a:rPr>
                        <a:t>6 x 5 Lbs.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800" u="none" strike="noStrike" dirty="0">
                          <a:effectLst/>
                        </a:rPr>
                        <a:t>AED 500.00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800" u="none" strike="noStrike">
                          <a:effectLst/>
                        </a:rPr>
                        <a:t>360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800" u="none" strike="noStrike" dirty="0">
                          <a:effectLst/>
                        </a:rPr>
                        <a:t>AED 1.25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2" marR="6512" marT="6512" marB="0" anchor="b"/>
                </a:tc>
                <a:extLst>
                  <a:ext uri="{0D108BD9-81ED-4DB2-BD59-A6C34878D82A}">
                    <a16:rowId xmlns:a16="http://schemas.microsoft.com/office/drawing/2014/main" val="313973112"/>
                  </a:ext>
                </a:extLst>
              </a:tr>
            </a:tbl>
          </a:graphicData>
        </a:graphic>
      </p:graphicFrame>
      <p:pic>
        <p:nvPicPr>
          <p:cNvPr id="21" name="Picture 20" descr="CARBON WAFFLE MIX.jpg">
            <a:extLst>
              <a:ext uri="{FF2B5EF4-FFF2-40B4-BE49-F238E27FC236}">
                <a16:creationId xmlns:a16="http://schemas.microsoft.com/office/drawing/2014/main" id="{9ECC6841-21EA-4CF2-BBED-825A2110D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66" y="2684725"/>
            <a:ext cx="1706083" cy="20245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20900A-3B38-4C10-ABC6-AF3B3A18B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238" y="5345673"/>
            <a:ext cx="1549011" cy="10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05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T-3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79" y="3670574"/>
            <a:ext cx="914086" cy="10641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1402" y="2026754"/>
            <a:ext cx="7012333" cy="347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000" b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How to Make Pancakes</a:t>
            </a:r>
          </a:p>
          <a:p>
            <a:pPr defTabSz="342900"/>
            <a:endParaRPr lang="en-US" sz="1050" b="1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pPr defTabSz="342900"/>
            <a:r>
              <a:rPr lang="en-US" sz="1050" b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 </a:t>
            </a:r>
          </a:p>
          <a:p>
            <a:pPr defTabSz="342900"/>
            <a:r>
              <a:rPr lang="en-US" sz="1050" b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What you will need:</a:t>
            </a:r>
          </a:p>
          <a:p>
            <a:pPr defTabSz="342900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1(5 </a:t>
            </a:r>
            <a:r>
              <a:rPr lang="en-US" sz="1050" dirty="0" err="1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Lb</a:t>
            </a: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) Bag of Carbon’s Golden Malted Waffle &amp; Pancake Flour</a:t>
            </a:r>
          </a:p>
          <a:p>
            <a:pPr defTabSz="342900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500 ml of Water</a:t>
            </a:r>
          </a:p>
          <a:p>
            <a:pPr defTabSz="342900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2 Liter of Milk</a:t>
            </a:r>
          </a:p>
          <a:p>
            <a:pPr defTabSz="342900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500 Grams Butter or Whirl  (*Optional – adding butter will                                  </a:t>
            </a:r>
          </a:p>
          <a:p>
            <a:pPr defTabSz="342900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make the finished product have a more buttery flavor, and a more                             </a:t>
            </a:r>
          </a:p>
          <a:p>
            <a:pPr defTabSz="342900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moist texture)</a:t>
            </a:r>
          </a:p>
          <a:p>
            <a:pPr defTabSz="342900"/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pPr defTabSz="342900"/>
            <a:r>
              <a:rPr lang="en-US" sz="1050" b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Instructions: 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Add 1 Bag (5 </a:t>
            </a:r>
            <a:r>
              <a:rPr lang="en-US" sz="1050" dirty="0" err="1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Lb</a:t>
            </a: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) Mix  to Water 500 ml &amp; 2 Liters of milk to a large mixing bowl.   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Stir with whip until the mix is smooth and all of the clumps have been removed. 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Add the melted butter 500 grams and whip to mix evenly throughout the batter.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Let batter stand for 15 minutes before use.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Pour desired amount of batter onto a pre-heated griddle. 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Wait until bubbles begin to form on the top and the edges are just slightly brown. 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Using a spatula, lift and flip the pancake to cook the other side for about 1-2 minutes more. 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Remove from the griddle using a spatula, serve as desired.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2215" y="3073155"/>
            <a:ext cx="13452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Carbon’s Golden Malted Crepe Mix -  Just add water!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460" y="5535007"/>
            <a:ext cx="1763990" cy="13229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50" y="5535007"/>
            <a:ext cx="1763990" cy="1322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60" y="5535007"/>
            <a:ext cx="1763990" cy="1322993"/>
          </a:xfrm>
          <a:prstGeom prst="rect">
            <a:avLst/>
          </a:prstGeom>
        </p:spPr>
      </p:pic>
      <p:pic>
        <p:nvPicPr>
          <p:cNvPr id="11" name="Picture 10" descr="CARBON WAFFLE MIX.jpg">
            <a:extLst>
              <a:ext uri="{FF2B5EF4-FFF2-40B4-BE49-F238E27FC236}">
                <a16:creationId xmlns:a16="http://schemas.microsoft.com/office/drawing/2014/main" id="{9493AB9F-28D9-461F-9771-455EF63A6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66" y="2684725"/>
            <a:ext cx="1706083" cy="202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BC02-7ADD-43C4-B926-616861AF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9F68-7D87-429E-87F0-4917C9A44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508" y="2971181"/>
            <a:ext cx="6598762" cy="2477511"/>
          </a:xfrm>
        </p:spPr>
        <p:txBody>
          <a:bodyPr>
            <a:norm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E" sz="2800" b="1" dirty="0">
                <a:solidFill>
                  <a:srgbClr val="0053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</a:rPr>
              <a:t>M.R.S. Packaging Ltd</a:t>
            </a:r>
            <a:br>
              <a:rPr lang="en-AE" sz="2800" dirty="0">
                <a:solidFill>
                  <a:srgbClr val="0000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</a:rPr>
            </a:br>
            <a:br>
              <a:rPr lang="en-AE" sz="2000" dirty="0">
                <a:solidFill>
                  <a:srgbClr val="0000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</a:rPr>
            </a:br>
            <a:r>
              <a:rPr lang="en-AE" sz="2000" dirty="0">
                <a:solidFill>
                  <a:srgbClr val="0000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</a:rPr>
              <a:t>P.O. Box: 17074 | DWC Plot WB56 &amp;  WB57 | Dubai Logistic City | D</a:t>
            </a:r>
            <a:r>
              <a:rPr lang="en-GB" sz="2000" dirty="0">
                <a:solidFill>
                  <a:srgbClr val="0000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</a:rPr>
              <a:t>u</a:t>
            </a:r>
            <a:r>
              <a:rPr lang="en-AE" sz="2000" dirty="0">
                <a:solidFill>
                  <a:srgbClr val="0000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</a:rPr>
              <a:t>bai World Central | Dubai, United Arab Emirates | Tel: +971 4 887 9823 | Fax: +971 4 887 9358</a:t>
            </a:r>
            <a:br>
              <a:rPr lang="en-AE" sz="2000" dirty="0">
                <a:solidFill>
                  <a:srgbClr val="0000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</a:rPr>
            </a:br>
            <a:r>
              <a:rPr lang="en-AE" sz="2000" dirty="0">
                <a:solidFill>
                  <a:srgbClr val="0000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</a:rPr>
              <a:t>E-mail: </a:t>
            </a:r>
            <a:r>
              <a:rPr lang="en-AE" sz="2000" dirty="0">
                <a:solidFill>
                  <a:srgbClr val="0000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  <a:hlinkClick r:id="rId2"/>
              </a:rPr>
              <a:t>msoni@mrspackaging.com</a:t>
            </a:r>
            <a:r>
              <a:rPr lang="en-AE" sz="2000" dirty="0">
                <a:solidFill>
                  <a:srgbClr val="000000"/>
                </a:solidFill>
                <a:effectLst/>
                <a:latin typeface="MS PGothic" panose="020B0600070205080204" pitchFamily="34" charset="-128"/>
                <a:ea typeface="Calibri" panose="020F0502020204030204" pitchFamily="34" charset="0"/>
              </a:rPr>
              <a:t> | Website: www.mrspackaging.com</a:t>
            </a:r>
          </a:p>
        </p:txBody>
      </p:sp>
    </p:spTree>
    <p:extLst>
      <p:ext uri="{BB962C8B-B14F-4D97-AF65-F5344CB8AC3E}">
        <p14:creationId xmlns:p14="http://schemas.microsoft.com/office/powerpoint/2010/main" val="425676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rbon's logo high 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2" y="2741097"/>
            <a:ext cx="3306787" cy="174902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27309" y="4566139"/>
            <a:ext cx="3471212" cy="139792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426" y="4192236"/>
            <a:ext cx="935037" cy="9350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984" y="4577796"/>
            <a:ext cx="333030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dirty="0">
                <a:solidFill>
                  <a:srgbClr val="FFFFFF"/>
                </a:solidFill>
                <a:latin typeface="Champagne &amp; Limousines Bold"/>
                <a:cs typeface="Champagne &amp; Limousines Bold"/>
              </a:rPr>
              <a:t>Carbon’s Golden Malted sells to over 40,000 full-service restaurants, hotels and resorts, colleges and universities and other foodservice establishments around North America through its exclusive distribution network.  </a:t>
            </a:r>
          </a:p>
          <a:p>
            <a:pPr algn="just"/>
            <a:endParaRPr lang="en-US" sz="1350" dirty="0">
              <a:latin typeface="Champagne &amp; Limousines Bold"/>
              <a:cs typeface="Champagne &amp; Limousines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605" y="4421596"/>
            <a:ext cx="646041" cy="709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180" y="4463861"/>
            <a:ext cx="624908" cy="6249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399" y="4482989"/>
            <a:ext cx="494779" cy="5654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783" y="4482989"/>
            <a:ext cx="499215" cy="5654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136" y="4482988"/>
            <a:ext cx="604549" cy="5654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916" y="4335526"/>
            <a:ext cx="841510" cy="8415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087" y="3167826"/>
            <a:ext cx="982589" cy="5895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087" y="3798957"/>
            <a:ext cx="1043050" cy="4358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127" y="2633188"/>
            <a:ext cx="796975" cy="4048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079" y="4963379"/>
            <a:ext cx="770627" cy="4103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89" y="3164372"/>
            <a:ext cx="705295" cy="423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091" y="2616159"/>
            <a:ext cx="721644" cy="4575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916" y="5127273"/>
            <a:ext cx="841510" cy="5579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24803" y="3848975"/>
            <a:ext cx="1473503" cy="3851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035" y="3757379"/>
            <a:ext cx="664338" cy="5288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18" y="3163932"/>
            <a:ext cx="602963" cy="4153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361" y="3073723"/>
            <a:ext cx="685410" cy="6854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578" y="3790710"/>
            <a:ext cx="703976" cy="5362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219" y="3719758"/>
            <a:ext cx="717251" cy="4171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620" y="5225689"/>
            <a:ext cx="1592117" cy="30355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372" y="5137042"/>
            <a:ext cx="1125825" cy="4446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803" y="3147005"/>
            <a:ext cx="605222" cy="43230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667" y="3163932"/>
            <a:ext cx="498492" cy="4323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74813" y="5389364"/>
            <a:ext cx="1200150" cy="365125"/>
          </a:xfrm>
        </p:spPr>
        <p:txBody>
          <a:bodyPr/>
          <a:lstStyle/>
          <a:p>
            <a:r>
              <a:rPr lang="en-US" sz="1125" b="1" dirty="0">
                <a:solidFill>
                  <a:srgbClr val="FFFFFF"/>
                </a:solidFill>
                <a:latin typeface="Pharmacy"/>
                <a:cs typeface="Pharmacy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422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2210302"/>
            <a:ext cx="9144000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/>
          <p:cNvSpPr/>
          <p:nvPr/>
        </p:nvSpPr>
        <p:spPr>
          <a:xfrm>
            <a:off x="0" y="4338608"/>
            <a:ext cx="9144000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2505540"/>
            <a:ext cx="9144000" cy="1868407"/>
          </a:xfrm>
          <a:prstGeom prst="rect">
            <a:avLst/>
          </a:prstGeom>
          <a:solidFill>
            <a:srgbClr val="00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dirty="0">
                <a:latin typeface="Pharmacy"/>
                <a:cs typeface="Pharmacy"/>
              </a:rPr>
              <a:t>		Waffles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532" y="5052876"/>
            <a:ext cx="1583011" cy="12816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993" y="5035347"/>
            <a:ext cx="1583011" cy="12816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457" y="5052876"/>
            <a:ext cx="1583011" cy="1281650"/>
          </a:xfrm>
          <a:prstGeom prst="rect">
            <a:avLst/>
          </a:prstGeom>
        </p:spPr>
      </p:pic>
      <p:pic>
        <p:nvPicPr>
          <p:cNvPr id="47" name="Picture 46" descr="gm-logo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20" y="3237564"/>
            <a:ext cx="1235138" cy="657935"/>
          </a:xfrm>
          <a:prstGeom prst="rect">
            <a:avLst/>
          </a:prstGeom>
        </p:spPr>
      </p:pic>
      <p:sp>
        <p:nvSpPr>
          <p:cNvPr id="3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772215" y="6362433"/>
            <a:ext cx="1200150" cy="365125"/>
          </a:xfrm>
        </p:spPr>
        <p:txBody>
          <a:bodyPr/>
          <a:lstStyle/>
          <a:p>
            <a:r>
              <a:rPr lang="en-US" sz="1125" b="1" dirty="0">
                <a:solidFill>
                  <a:srgbClr val="FFFFFF"/>
                </a:solidFill>
                <a:latin typeface="Pharmacy"/>
                <a:cs typeface="Pharmacy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838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T-3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01" y="4750433"/>
            <a:ext cx="914086" cy="10641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4507" y="2026280"/>
            <a:ext cx="5322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Carbon’s Golden Malted Ready-to-Use Mix </a:t>
            </a:r>
          </a:p>
          <a:p>
            <a:r>
              <a:rPr lang="en-US" sz="16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(</a:t>
            </a:r>
            <a:r>
              <a:rPr lang="en-US" sz="1650" i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Just add Water!</a:t>
            </a:r>
            <a:r>
              <a:rPr lang="en-US" sz="16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)</a:t>
            </a: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Packing – 6x5 lbs. = 6 bags per case, each bag is 5 lbs.  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Total case weight – 30 lbs.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Each </a:t>
            </a:r>
            <a:r>
              <a:rPr lang="en-US" sz="13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bag</a:t>
            </a: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of mix will yield approximately 30 waffles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Each </a:t>
            </a:r>
            <a:r>
              <a:rPr lang="en-US" sz="13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case</a:t>
            </a: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of mix will yield approximately 180 waffles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Origin:  U.S.A.  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Brand:  Carbon’s Golden Malted</a:t>
            </a: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</p:txBody>
      </p:sp>
      <p:pic>
        <p:nvPicPr>
          <p:cNvPr id="16" name="Picture 15" descr="CARBON WAFFLE M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03" y="2521333"/>
            <a:ext cx="1706083" cy="2024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72529" y="3002694"/>
            <a:ext cx="11868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NON-GMO</a:t>
            </a:r>
          </a:p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Carbon’s Golden Malted Pancake and Waffle Flour – Just Add Water!</a:t>
            </a:r>
          </a:p>
          <a:p>
            <a:pPr algn="r"/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</p:txBody>
      </p:sp>
      <p:sp>
        <p:nvSpPr>
          <p:cNvPr id="2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772215" y="6362433"/>
            <a:ext cx="1200150" cy="365125"/>
          </a:xfrm>
        </p:spPr>
        <p:txBody>
          <a:bodyPr/>
          <a:lstStyle/>
          <a:p>
            <a:r>
              <a:rPr lang="en-US" sz="1125" b="1" dirty="0">
                <a:solidFill>
                  <a:srgbClr val="FFFFFF"/>
                </a:solidFill>
                <a:latin typeface="Pharmacy"/>
                <a:cs typeface="Pharmacy"/>
              </a:rPr>
              <a:t>4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26F053-EFF4-431D-ABE4-F331E1318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976884"/>
              </p:ext>
            </p:extLst>
          </p:nvPr>
        </p:nvGraphicFramePr>
        <p:xfrm>
          <a:off x="424507" y="4064523"/>
          <a:ext cx="6346825" cy="9388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903">
                  <a:extLst>
                    <a:ext uri="{9D8B030D-6E8A-4147-A177-3AD203B41FA5}">
                      <a16:colId xmlns:a16="http://schemas.microsoft.com/office/drawing/2014/main" val="852028966"/>
                    </a:ext>
                  </a:extLst>
                </a:gridCol>
                <a:gridCol w="905220">
                  <a:extLst>
                    <a:ext uri="{9D8B030D-6E8A-4147-A177-3AD203B41FA5}">
                      <a16:colId xmlns:a16="http://schemas.microsoft.com/office/drawing/2014/main" val="2480538384"/>
                    </a:ext>
                  </a:extLst>
                </a:gridCol>
                <a:gridCol w="1566133">
                  <a:extLst>
                    <a:ext uri="{9D8B030D-6E8A-4147-A177-3AD203B41FA5}">
                      <a16:colId xmlns:a16="http://schemas.microsoft.com/office/drawing/2014/main" val="2662184558"/>
                    </a:ext>
                  </a:extLst>
                </a:gridCol>
                <a:gridCol w="648055">
                  <a:extLst>
                    <a:ext uri="{9D8B030D-6E8A-4147-A177-3AD203B41FA5}">
                      <a16:colId xmlns:a16="http://schemas.microsoft.com/office/drawing/2014/main" val="3494584575"/>
                    </a:ext>
                  </a:extLst>
                </a:gridCol>
                <a:gridCol w="794639">
                  <a:extLst>
                    <a:ext uri="{9D8B030D-6E8A-4147-A177-3AD203B41FA5}">
                      <a16:colId xmlns:a16="http://schemas.microsoft.com/office/drawing/2014/main" val="3490514577"/>
                    </a:ext>
                  </a:extLst>
                </a:gridCol>
                <a:gridCol w="671200">
                  <a:extLst>
                    <a:ext uri="{9D8B030D-6E8A-4147-A177-3AD203B41FA5}">
                      <a16:colId xmlns:a16="http://schemas.microsoft.com/office/drawing/2014/main" val="680520996"/>
                    </a:ext>
                  </a:extLst>
                </a:gridCol>
                <a:gridCol w="1226675">
                  <a:extLst>
                    <a:ext uri="{9D8B030D-6E8A-4147-A177-3AD203B41FA5}">
                      <a16:colId xmlns:a16="http://schemas.microsoft.com/office/drawing/2014/main" val="3194377943"/>
                    </a:ext>
                  </a:extLst>
                </a:gridCol>
              </a:tblGrid>
              <a:tr h="243419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WAFFLE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691512"/>
                  </a:ext>
                </a:extLst>
              </a:tr>
              <a:tr h="2009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sng" strike="noStrike">
                          <a:effectLst/>
                        </a:rPr>
                        <a:t>SR. NO. </a:t>
                      </a:r>
                      <a:endParaRPr lang="en-GB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sng" strike="noStrike">
                          <a:effectLst/>
                        </a:rPr>
                        <a:t>CODE</a:t>
                      </a:r>
                      <a:endParaRPr lang="en-GB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sng" strike="noStrike">
                          <a:effectLst/>
                        </a:rPr>
                        <a:t>PRODUCT DESCRIPTION </a:t>
                      </a:r>
                      <a:endParaRPr lang="en-GB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sng" strike="noStrike">
                          <a:effectLst/>
                        </a:rPr>
                        <a:t>PACKING </a:t>
                      </a:r>
                      <a:endParaRPr lang="en-GB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sng" strike="noStrike">
                          <a:effectLst/>
                        </a:rPr>
                        <a:t>PRICE</a:t>
                      </a:r>
                      <a:endParaRPr lang="en-GB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sng" strike="noStrike">
                          <a:effectLst/>
                        </a:rPr>
                        <a:t>SERVINGS</a:t>
                      </a:r>
                      <a:endParaRPr lang="en-GB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sng" strike="noStrike">
                          <a:effectLst/>
                        </a:rPr>
                        <a:t>COST PER SERVING</a:t>
                      </a:r>
                      <a:endParaRPr lang="en-GB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ctr"/>
                </a:tc>
                <a:extLst>
                  <a:ext uri="{0D108BD9-81ED-4DB2-BD59-A6C34878D82A}">
                    <a16:rowId xmlns:a16="http://schemas.microsoft.com/office/drawing/2014/main" val="3430948705"/>
                  </a:ext>
                </a:extLst>
              </a:tr>
              <a:tr h="162277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extLst>
                  <a:ext uri="{0D108BD9-81ED-4DB2-BD59-A6C34878D82A}">
                    <a16:rowId xmlns:a16="http://schemas.microsoft.com/office/drawing/2014/main" val="3096592163"/>
                  </a:ext>
                </a:extLst>
              </a:tr>
              <a:tr h="33228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>
                          <a:effectLst/>
                        </a:rPr>
                        <a:t>AWO-NON GMO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>
                          <a:effectLst/>
                        </a:rPr>
                        <a:t>Carbon's Non-GMO Add Water Waffle / Pancake Mix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 dirty="0">
                          <a:effectLst/>
                        </a:rPr>
                        <a:t>6 x 5 Lbs.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</a:rPr>
                        <a:t>AED 500.00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>
                          <a:effectLst/>
                        </a:rPr>
                        <a:t>180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 dirty="0">
                          <a:effectLst/>
                        </a:rPr>
                        <a:t>2.78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27" marR="7727" marT="7727" marB="0" anchor="b"/>
                </a:tc>
                <a:extLst>
                  <a:ext uri="{0D108BD9-81ED-4DB2-BD59-A6C34878D82A}">
                    <a16:rowId xmlns:a16="http://schemas.microsoft.com/office/drawing/2014/main" val="441481932"/>
                  </a:ext>
                </a:extLst>
              </a:tr>
            </a:tbl>
          </a:graphicData>
        </a:graphic>
      </p:graphicFrame>
      <p:pic>
        <p:nvPicPr>
          <p:cNvPr id="4" name="Picture 3" descr="A machine with a handle&#10;&#10;Description automatically generated">
            <a:extLst>
              <a:ext uri="{FF2B5EF4-FFF2-40B4-BE49-F238E27FC236}">
                <a16:creationId xmlns:a16="http://schemas.microsoft.com/office/drawing/2014/main" id="{AE960786-1A97-4B21-FAAF-295AC153D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287" y="5130265"/>
            <a:ext cx="1565435" cy="14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8514" y="1915964"/>
            <a:ext cx="6249475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b="1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How to Make Waffles </a:t>
            </a:r>
          </a:p>
          <a:p>
            <a:pPr algn="ctr" defTabSz="342900"/>
            <a:endParaRPr lang="en-US" sz="1050" dirty="0">
              <a:solidFill>
                <a:prstClr val="black"/>
              </a:solidFill>
              <a:latin typeface="Champagne &amp; Limousines Bold"/>
              <a:cs typeface="Champagne &amp; Limousines Bold"/>
            </a:endParaRPr>
          </a:p>
          <a:p>
            <a:pPr defTabSz="342900"/>
            <a:endParaRPr lang="en-US" sz="1050" b="1" dirty="0">
              <a:solidFill>
                <a:prstClr val="black"/>
              </a:solidFill>
              <a:latin typeface="Champagne &amp; Limousines Bold"/>
              <a:cs typeface="Champagne &amp; Limousines Bold"/>
            </a:endParaRPr>
          </a:p>
          <a:p>
            <a:pPr defTabSz="342900"/>
            <a:r>
              <a:rPr lang="en-US" sz="1050" b="1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What you will need:</a:t>
            </a:r>
          </a:p>
          <a:p>
            <a:pPr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   1 (5) lb. Bag of Carbon’s Golden Malted Waffle &amp; Pancake Flour</a:t>
            </a:r>
          </a:p>
          <a:p>
            <a:pPr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   2.60 Liters of Water</a:t>
            </a:r>
          </a:p>
          <a:p>
            <a:pPr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   450 – 500 Grams of melted Butter or Whirl </a:t>
            </a:r>
          </a:p>
          <a:p>
            <a:pPr defTabSz="342900"/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	(*Optional – adding butter will make the finished product have a buttery flavor, as well as </a:t>
            </a:r>
          </a:p>
          <a:p>
            <a:pPr defTabSz="342900"/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	   more moist in texture)</a:t>
            </a:r>
          </a:p>
          <a:p>
            <a:pPr defTabSz="342900"/>
            <a:endParaRPr lang="en-US" sz="1050" dirty="0">
              <a:solidFill>
                <a:prstClr val="black"/>
              </a:solidFill>
              <a:latin typeface="Champagne &amp; Limousines Bold"/>
              <a:cs typeface="Champagne &amp; Limousines Bold"/>
            </a:endParaRPr>
          </a:p>
          <a:p>
            <a:pPr defTabSz="342900"/>
            <a:r>
              <a:rPr lang="en-US" sz="1050" b="1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Instructions:</a:t>
            </a:r>
          </a:p>
          <a:p>
            <a:pPr defTabSz="342900"/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 </a:t>
            </a:r>
          </a:p>
          <a:p>
            <a:pPr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    Add 2.60 liters of water to a mixing bowl</a:t>
            </a:r>
          </a:p>
          <a:p>
            <a:pPr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    Add 1 bag of Carbon’s Golden Malted Pancake and Waffle Flour</a:t>
            </a:r>
          </a:p>
          <a:p>
            <a:pPr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    Add 450-500 grams of melted butter or Whirl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Stir with whip till mix is smooth and all clumps have been removed.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Add melted butter or Whirl and whip to mix the butter evenly throughout the batter.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Let batter stand for 15 minutes before use.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Preheat waffle baker.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Season waffle baker grids with 5524 – Seas ‘N </a:t>
            </a:r>
            <a:r>
              <a:rPr lang="en-US" sz="1050" dirty="0" err="1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Kleen</a:t>
            </a: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 non-stick cooking spray.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Once the baker is heated and ready, pour about 6 oz. of batter onto the lower grid.  Let sit for a few seconds, then close the grid and rotate.  Set the timer for three minutes, it will sound when the cooking cycle is complete. 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050" dirty="0">
                <a:solidFill>
                  <a:prstClr val="black"/>
                </a:solidFill>
                <a:latin typeface="Champagne &amp; Limousines Bold"/>
                <a:cs typeface="Champagne &amp; Limousines Bold"/>
              </a:rPr>
              <a:t>Remove with a plastic fork or tongs, DO NOT use metal utensils on the baker as it will damage the non-stick coating.  </a:t>
            </a:r>
          </a:p>
        </p:txBody>
      </p:sp>
      <p:pic>
        <p:nvPicPr>
          <p:cNvPr id="16" name="Picture 15" descr="CARBON WAFFLE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03" y="2521333"/>
            <a:ext cx="1706083" cy="2024552"/>
          </a:xfrm>
          <a:prstGeom prst="rect">
            <a:avLst/>
          </a:prstGeom>
        </p:spPr>
      </p:pic>
      <p:sp>
        <p:nvSpPr>
          <p:cNvPr id="2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772215" y="6362433"/>
            <a:ext cx="1200150" cy="365125"/>
          </a:xfrm>
        </p:spPr>
        <p:txBody>
          <a:bodyPr/>
          <a:lstStyle/>
          <a:p>
            <a:r>
              <a:rPr lang="en-US" sz="1125" b="1" dirty="0">
                <a:solidFill>
                  <a:srgbClr val="FFFFFF"/>
                </a:solidFill>
                <a:latin typeface="Pharmacy"/>
                <a:cs typeface="Pharmacy"/>
              </a:rPr>
              <a:t>4</a:t>
            </a:r>
          </a:p>
        </p:txBody>
      </p:sp>
      <p:pic>
        <p:nvPicPr>
          <p:cNvPr id="10" name="Picture 9" descr="GT-3057.jpg">
            <a:extLst>
              <a:ext uri="{FF2B5EF4-FFF2-40B4-BE49-F238E27FC236}">
                <a16:creationId xmlns:a16="http://schemas.microsoft.com/office/drawing/2014/main" id="{3F4E82BA-B333-4C87-8F1C-AA165C7F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93" y="4679616"/>
            <a:ext cx="914086" cy="1064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26717F-FC8F-49D1-9164-F46D8286DDAD}"/>
              </a:ext>
            </a:extLst>
          </p:cNvPr>
          <p:cNvSpPr txBox="1"/>
          <p:nvPr/>
        </p:nvSpPr>
        <p:spPr>
          <a:xfrm>
            <a:off x="5872529" y="3659049"/>
            <a:ext cx="11868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NON-GMO</a:t>
            </a:r>
          </a:p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Carbon’s Golden Malted Pancake and Waffle Flour – Just Add Water!</a:t>
            </a:r>
          </a:p>
          <a:p>
            <a:pPr algn="r"/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</p:txBody>
      </p:sp>
    </p:spTree>
    <p:extLst>
      <p:ext uri="{BB962C8B-B14F-4D97-AF65-F5344CB8AC3E}">
        <p14:creationId xmlns:p14="http://schemas.microsoft.com/office/powerpoint/2010/main" val="280130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505540"/>
            <a:ext cx="9144000" cy="1868407"/>
          </a:xfrm>
          <a:prstGeom prst="rect">
            <a:avLst/>
          </a:prstGeom>
          <a:solidFill>
            <a:srgbClr val="00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dirty="0">
                <a:latin typeface="Pharmacy"/>
                <a:cs typeface="Pharmacy"/>
              </a:rPr>
              <a:t>Waffle </a:t>
            </a:r>
          </a:p>
          <a:p>
            <a:pPr algn="ctr"/>
            <a:r>
              <a:rPr lang="en-US" sz="5250" dirty="0">
                <a:latin typeface="Pharmacy"/>
                <a:cs typeface="Pharmacy"/>
              </a:rPr>
              <a:t>Cones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9125" y="5274265"/>
            <a:ext cx="2031178" cy="11362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58331" y="5274265"/>
            <a:ext cx="2031178" cy="11362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74026" y="5274265"/>
            <a:ext cx="2031178" cy="11362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67371" y="5274265"/>
            <a:ext cx="2031178" cy="113629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4338608"/>
            <a:ext cx="9144000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/>
          <p:cNvSpPr/>
          <p:nvPr/>
        </p:nvSpPr>
        <p:spPr>
          <a:xfrm>
            <a:off x="0" y="2210302"/>
            <a:ext cx="9144000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6" name="Picture 45" descr="gm-logo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23" y="3204087"/>
            <a:ext cx="1235138" cy="6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30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T-3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38" y="4568144"/>
            <a:ext cx="914086" cy="10641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1058" y="1879755"/>
            <a:ext cx="4031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Carbon’s Golden Malted Ready-to-Use Waffle Cone Mix (</a:t>
            </a:r>
            <a:r>
              <a:rPr lang="en-US" sz="1650" i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Just add Water!</a:t>
            </a:r>
            <a:r>
              <a:rPr lang="en-US" sz="16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)</a:t>
            </a: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Packing – 6x5 lbs. = 6 bags per case, each bag is 5 lbs.  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Total case weight – 30 lbs.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Each </a:t>
            </a:r>
            <a:r>
              <a:rPr lang="en-US" sz="13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bag</a:t>
            </a: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of mix will yield approximately 75 waffle cones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Each </a:t>
            </a:r>
            <a:r>
              <a:rPr lang="en-US" sz="13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case</a:t>
            </a: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 of mix will yield approximately 450 waffle cones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Origin:  U.S.A.  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Brand:  Carbon’s Golden Malted</a:t>
            </a: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endParaRPr lang="en-US" sz="120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8437" y="2965951"/>
            <a:ext cx="11868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NON-GMO</a:t>
            </a:r>
          </a:p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Carbon’s Golden Malted Waffle Cone Flour – </a:t>
            </a:r>
          </a:p>
          <a:p>
            <a:pPr algn="r"/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Just Add Water!</a:t>
            </a:r>
          </a:p>
          <a:p>
            <a:pPr algn="r"/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656" y="2348555"/>
            <a:ext cx="1460651" cy="2160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43174" y="5948071"/>
            <a:ext cx="1167007" cy="6528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44453" y="5948071"/>
            <a:ext cx="1167008" cy="6528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790004" y="5948073"/>
            <a:ext cx="1167008" cy="6528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37150" y="5948072"/>
            <a:ext cx="1167007" cy="6528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63079" y="5948067"/>
            <a:ext cx="1167007" cy="6528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64358" y="5948067"/>
            <a:ext cx="1167008" cy="6528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09909" y="5948069"/>
            <a:ext cx="1167008" cy="6528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57055" y="5948069"/>
            <a:ext cx="1167007" cy="65285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E895CD-A208-4AD0-AB1E-B8F3121CB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132561"/>
              </p:ext>
            </p:extLst>
          </p:nvPr>
        </p:nvGraphicFramePr>
        <p:xfrm>
          <a:off x="420160" y="4344915"/>
          <a:ext cx="6346825" cy="1114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406">
                  <a:extLst>
                    <a:ext uri="{9D8B030D-6E8A-4147-A177-3AD203B41FA5}">
                      <a16:colId xmlns:a16="http://schemas.microsoft.com/office/drawing/2014/main" val="968181290"/>
                    </a:ext>
                  </a:extLst>
                </a:gridCol>
                <a:gridCol w="946061">
                  <a:extLst>
                    <a:ext uri="{9D8B030D-6E8A-4147-A177-3AD203B41FA5}">
                      <a16:colId xmlns:a16="http://schemas.microsoft.com/office/drawing/2014/main" val="2382122134"/>
                    </a:ext>
                  </a:extLst>
                </a:gridCol>
                <a:gridCol w="1613869">
                  <a:extLst>
                    <a:ext uri="{9D8B030D-6E8A-4147-A177-3AD203B41FA5}">
                      <a16:colId xmlns:a16="http://schemas.microsoft.com/office/drawing/2014/main" val="3066491701"/>
                    </a:ext>
                  </a:extLst>
                </a:gridCol>
                <a:gridCol w="667808">
                  <a:extLst>
                    <a:ext uri="{9D8B030D-6E8A-4147-A177-3AD203B41FA5}">
                      <a16:colId xmlns:a16="http://schemas.microsoft.com/office/drawing/2014/main" val="1267864682"/>
                    </a:ext>
                  </a:extLst>
                </a:gridCol>
                <a:gridCol w="643958">
                  <a:extLst>
                    <a:ext uri="{9D8B030D-6E8A-4147-A177-3AD203B41FA5}">
                      <a16:colId xmlns:a16="http://schemas.microsoft.com/office/drawing/2014/main" val="2768488660"/>
                    </a:ext>
                  </a:extLst>
                </a:gridCol>
                <a:gridCol w="691658">
                  <a:extLst>
                    <a:ext uri="{9D8B030D-6E8A-4147-A177-3AD203B41FA5}">
                      <a16:colId xmlns:a16="http://schemas.microsoft.com/office/drawing/2014/main" val="3923768489"/>
                    </a:ext>
                  </a:extLst>
                </a:gridCol>
                <a:gridCol w="1264065">
                  <a:extLst>
                    <a:ext uri="{9D8B030D-6E8A-4147-A177-3AD203B41FA5}">
                      <a16:colId xmlns:a16="http://schemas.microsoft.com/office/drawing/2014/main" val="3470691157"/>
                    </a:ext>
                  </a:extLst>
                </a:gridCol>
              </a:tblGrid>
              <a:tr h="20696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CONE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55916"/>
                  </a:ext>
                </a:extLst>
              </a:tr>
              <a:tr h="3980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SR. NO. 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CODE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PRODUCT DESCRIPTION 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PACKING 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PRICE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SERVINGS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sng" strike="noStrike">
                          <a:effectLst/>
                        </a:rPr>
                        <a:t>COST PER SERVING</a:t>
                      </a:r>
                      <a:endParaRPr lang="en-GB" sz="12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ctr"/>
                </a:tc>
                <a:extLst>
                  <a:ext uri="{0D108BD9-81ED-4DB2-BD59-A6C34878D82A}">
                    <a16:rowId xmlns:a16="http://schemas.microsoft.com/office/drawing/2014/main" val="2175409841"/>
                  </a:ext>
                </a:extLst>
              </a:tr>
              <a:tr h="167161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extLst>
                  <a:ext uri="{0D108BD9-81ED-4DB2-BD59-A6C34878D82A}">
                    <a16:rowId xmlns:a16="http://schemas.microsoft.com/office/drawing/2014/main" val="1548321746"/>
                  </a:ext>
                </a:extLst>
              </a:tr>
              <a:tr h="342283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 dirty="0">
                          <a:effectLst/>
                        </a:rPr>
                        <a:t>AWO-NON GMO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 dirty="0">
                          <a:effectLst/>
                        </a:rPr>
                        <a:t>Carbon's Non-GMO Add Water Waffle / Pancake Mix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>
                          <a:effectLst/>
                        </a:rPr>
                        <a:t>6 x 5 Lbs.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</a:rPr>
                        <a:t>AED 500.00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>
                          <a:effectLst/>
                        </a:rPr>
                        <a:t>450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u="none" strike="noStrike" dirty="0">
                          <a:effectLst/>
                        </a:rPr>
                        <a:t>AED 1.11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60" marR="7960" marT="7960" marB="0" anchor="b"/>
                </a:tc>
                <a:extLst>
                  <a:ext uri="{0D108BD9-81ED-4DB2-BD59-A6C34878D82A}">
                    <a16:rowId xmlns:a16="http://schemas.microsoft.com/office/drawing/2014/main" val="3934986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74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09390" y="5522912"/>
            <a:ext cx="1167007" cy="6528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66953"/>
          <a:stretch/>
        </p:blipFill>
        <p:spPr>
          <a:xfrm>
            <a:off x="5182982" y="5494608"/>
            <a:ext cx="1681160" cy="1324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66936"/>
          <a:stretch/>
        </p:blipFill>
        <p:spPr>
          <a:xfrm>
            <a:off x="2003310" y="5465766"/>
            <a:ext cx="1682053" cy="13244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971" y="1901877"/>
            <a:ext cx="652197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How to Make Waffle Cones</a:t>
            </a:r>
          </a:p>
          <a:p>
            <a:endParaRPr lang="en-US" sz="1950" b="1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pPr>
              <a:buNone/>
            </a:pPr>
            <a:r>
              <a:rPr lang="en-US" sz="1050" b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What you will need:</a:t>
            </a:r>
          </a:p>
          <a:p>
            <a:r>
              <a:rPr lang="en-US" sz="1050" i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Full batch:</a:t>
            </a:r>
          </a:p>
          <a:p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5 lbs. Carbon’s Golden Malted Waffle Cone Flour</a:t>
            </a:r>
          </a:p>
          <a:p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45 oz. cold water</a:t>
            </a:r>
          </a:p>
          <a:p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r>
              <a:rPr lang="en-US" sz="1050" i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Half batch:</a:t>
            </a:r>
          </a:p>
          <a:p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16 oz. Carbon’s Golden Malted Waffle Cone Flour</a:t>
            </a:r>
          </a:p>
          <a:p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9-9.5 oz. water</a:t>
            </a:r>
          </a:p>
          <a:p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r>
              <a:rPr lang="en-US" sz="1050" b="1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To prepare:</a:t>
            </a:r>
          </a:p>
          <a:p>
            <a:pPr marL="214313" indent="-214313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Add 5 lbs. dry mix to 45 oz. of cold water in a large mixing bowl. (For a half batch, use 1 lb. (16 oz.) of dry mix and 9-9.5 oz. water)  </a:t>
            </a:r>
          </a:p>
          <a:p>
            <a:pPr marL="214313" indent="-214313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Using a wire whip, mix until smooth.  </a:t>
            </a:r>
          </a:p>
          <a:p>
            <a:pPr marL="214313" indent="-214313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Allow batter to stand for about 5-10 minutes before using. </a:t>
            </a:r>
          </a:p>
          <a:p>
            <a:pPr marL="214313" indent="-214313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Ladle batter evenly onto grid surface and close.  Set the timer for 2 minutes, wait until the timer sounds and then remove from the baker using a plastic fork.  </a:t>
            </a:r>
          </a:p>
          <a:p>
            <a:pPr marL="214313" indent="-214313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Place into desired roller kit or mold, form and wait until cooled and set. </a:t>
            </a:r>
          </a:p>
          <a:p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  <a:p>
            <a:endParaRPr lang="en-US" sz="1050" dirty="0">
              <a:solidFill>
                <a:srgbClr val="000000"/>
              </a:solidFill>
              <a:latin typeface="Champagne &amp; Limousines Bold"/>
              <a:cs typeface="Champagne &amp; Limousines Bold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245" y="2661701"/>
            <a:ext cx="1180996" cy="1747166"/>
          </a:xfrm>
          <a:prstGeom prst="rect">
            <a:avLst/>
          </a:prstGeom>
        </p:spPr>
      </p:pic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772215" y="6362433"/>
            <a:ext cx="1200150" cy="365125"/>
          </a:xfrm>
        </p:spPr>
        <p:txBody>
          <a:bodyPr/>
          <a:lstStyle/>
          <a:p>
            <a:r>
              <a:rPr lang="en-US" sz="1125" b="1" dirty="0">
                <a:solidFill>
                  <a:srgbClr val="FFFFFF"/>
                </a:solidFill>
                <a:latin typeface="Pharmacy"/>
                <a:cs typeface="Pharmacy"/>
              </a:rPr>
              <a:t>14</a:t>
            </a:r>
          </a:p>
        </p:txBody>
      </p:sp>
      <p:sp>
        <p:nvSpPr>
          <p:cNvPr id="2" name="Rectangle 1"/>
          <p:cNvSpPr/>
          <p:nvPr/>
        </p:nvSpPr>
        <p:spPr>
          <a:xfrm>
            <a:off x="3524956" y="5783163"/>
            <a:ext cx="1788633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Cone Baker &amp; Roller Kit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  <a:latin typeface="Champagne &amp; Limousines Bold"/>
                <a:cs typeface="Champagne &amp; Limousines Bold"/>
              </a:rPr>
              <a:t>(Supplied FOC)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6383" y="5681145"/>
            <a:ext cx="1167007" cy="652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6125" y="3082751"/>
            <a:ext cx="257175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350" dirty="0"/>
              <a:t>.</a:t>
            </a:r>
            <a:endParaRPr lang="en-US" sz="1350" dirty="0"/>
          </a:p>
        </p:txBody>
      </p:sp>
      <p:pic>
        <p:nvPicPr>
          <p:cNvPr id="55" name="Picture 54" descr="GT-3057.jpg">
            <a:extLst>
              <a:ext uri="{FF2B5EF4-FFF2-40B4-BE49-F238E27FC236}">
                <a16:creationId xmlns:a16="http://schemas.microsoft.com/office/drawing/2014/main" id="{A8D5D625-2D42-478A-8408-66C69DDF8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07" y="2794888"/>
            <a:ext cx="1010069" cy="11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00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338608"/>
            <a:ext cx="9144000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0" y="2210302"/>
            <a:ext cx="9144000" cy="330104"/>
          </a:xfrm>
          <a:prstGeom prst="rect">
            <a:avLst/>
          </a:prstGeom>
          <a:solidFill>
            <a:srgbClr val="64A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2505540"/>
            <a:ext cx="9144000" cy="1868407"/>
          </a:xfrm>
          <a:prstGeom prst="rect">
            <a:avLst/>
          </a:prstGeom>
          <a:solidFill>
            <a:srgbClr val="005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dirty="0">
                <a:latin typeface="Pharmacy"/>
                <a:cs typeface="Pharmacy"/>
              </a:rPr>
              <a:t>Crepes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60" y="5035794"/>
            <a:ext cx="1763990" cy="13229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50" y="5035793"/>
            <a:ext cx="1763990" cy="13229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40" y="5035794"/>
            <a:ext cx="1763990" cy="1322993"/>
          </a:xfrm>
          <a:prstGeom prst="rect">
            <a:avLst/>
          </a:prstGeom>
        </p:spPr>
      </p:pic>
      <p:pic>
        <p:nvPicPr>
          <p:cNvPr id="42" name="Picture 41" descr="gm-logo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86" y="3313591"/>
            <a:ext cx="1235138" cy="6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1695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3165EF34-3793-4FAA-BBC3-B009D1A0A951}" vid="{9CE43B02-0CEF-4013-BE50-8AABD070B3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75D751A1BFC84CA2306A3EB4E1E2A6" ma:contentTypeVersion="17" ma:contentTypeDescription="Create a new document." ma:contentTypeScope="" ma:versionID="41a4ae506576973523b8b6c23072308e">
  <xsd:schema xmlns:xsd="http://www.w3.org/2001/XMLSchema" xmlns:xs="http://www.w3.org/2001/XMLSchema" xmlns:p="http://schemas.microsoft.com/office/2006/metadata/properties" xmlns:ns2="b4525313-cee2-4775-a2ca-cbd4117f45a4" xmlns:ns3="744741af-83c3-4468-a1fc-b0bcf1d343a4" xmlns:ns4="c03b5e30-9480-4077-8b4f-4b0968553660" targetNamespace="http://schemas.microsoft.com/office/2006/metadata/properties" ma:root="true" ma:fieldsID="b22f345eeb59c960e8c4b5c850f36b43" ns2:_="" ns3:_="" ns4:_="">
    <xsd:import namespace="b4525313-cee2-4775-a2ca-cbd4117f45a4"/>
    <xsd:import namespace="744741af-83c3-4468-a1fc-b0bcf1d343a4"/>
    <xsd:import namespace="c03b5e30-9480-4077-8b4f-4b09685536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25313-cee2-4775-a2ca-cbd4117f45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35aa2f-de59-4edf-9ca8-b95607e06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741af-83c3-4468-a1fc-b0bcf1d343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b5e30-9480-4077-8b4f-4b096855366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0e20044-2c66-4c59-bb16-ae9fc3a5eeea}" ma:internalName="TaxCatchAll" ma:showField="CatchAllData" ma:web="c03b5e30-9480-4077-8b4f-4b0968553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3b5e30-9480-4077-8b4f-4b0968553660" xsi:nil="true"/>
    <lcf76f155ced4ddcb4097134ff3c332f xmlns="b4525313-cee2-4775-a2ca-cbd4117f45a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BD69A3-AA05-4A6E-92F9-20CF9A54358B}"/>
</file>

<file path=customXml/itemProps2.xml><?xml version="1.0" encoding="utf-8"?>
<ds:datastoreItem xmlns:ds="http://schemas.openxmlformats.org/officeDocument/2006/customXml" ds:itemID="{8212A60C-A143-4A4D-BDF7-BFF667B35EDC}">
  <ds:schemaRefs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e4de2d26-96d7-46e8-8fd4-864791f970f9"/>
    <ds:schemaRef ds:uri="http://schemas.microsoft.com/office/2006/metadata/properties"/>
    <ds:schemaRef ds:uri="c03b5e30-9480-4077-8b4f-4b0968553660"/>
    <ds:schemaRef ds:uri="b4525313-cee2-4775-a2ca-cbd4117f45a4"/>
  </ds:schemaRefs>
</ds:datastoreItem>
</file>

<file path=customXml/itemProps3.xml><?xml version="1.0" encoding="utf-8"?>
<ds:datastoreItem xmlns:ds="http://schemas.openxmlformats.org/officeDocument/2006/customXml" ds:itemID="{64CB61BC-291B-429F-A0C2-3AA682FA93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485</TotalTime>
  <Words>1359</Words>
  <Application>Microsoft Office PowerPoint</Application>
  <PresentationFormat>On-screen Show (4:3)</PresentationFormat>
  <Paragraphs>201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MS PGothic</vt:lpstr>
      <vt:lpstr>Arial</vt:lpstr>
      <vt:lpstr>Calibri</vt:lpstr>
      <vt:lpstr>Champagne &amp; Limousines Bold</vt:lpstr>
      <vt:lpstr>Corbel</vt:lpstr>
      <vt:lpstr>Pharmacy</vt:lpstr>
      <vt:lpstr>Wingdings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</vt:lpstr>
    </vt:vector>
  </TitlesOfParts>
  <Company>MRS PACKAGING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Packaging Ltd</dc:creator>
  <cp:lastModifiedBy>Danish Sindhi</cp:lastModifiedBy>
  <cp:revision>85</cp:revision>
  <cp:lastPrinted>2013-06-20T09:13:00Z</cp:lastPrinted>
  <dcterms:created xsi:type="dcterms:W3CDTF">2013-06-20T05:15:51Z</dcterms:created>
  <dcterms:modified xsi:type="dcterms:W3CDTF">2023-08-01T08:18:20Z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0x010100C075D751A1BFC84CA2306A3EB4E1E2A6</vt:lpwstr>
  </property>
</Properties>
</file>